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l-ops.org/content/three-levels-of-ml-softwar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Different forms of ML workflows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05600" y="5029200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Extracted from </a:t>
            </a:r>
            <a:endParaRPr lang="en-US" dirty="0" smtClean="0"/>
          </a:p>
          <a:p>
            <a:r>
              <a:rPr lang="en-US" dirty="0">
                <a:hlinkClick r:id="rId2"/>
              </a:rPr>
              <a:t>Three Levels of ML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forms of ML workflows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Operating an ML model might assume </a:t>
            </a:r>
            <a:r>
              <a:rPr lang="en-US" dirty="0">
                <a:solidFill>
                  <a:srgbClr val="FF0000"/>
                </a:solidFill>
              </a:rPr>
              <a:t>several architectural styles</a:t>
            </a:r>
          </a:p>
          <a:p>
            <a:endParaRPr lang="en-US" dirty="0"/>
          </a:p>
          <a:p>
            <a:r>
              <a:rPr lang="en-US" dirty="0" smtClean="0"/>
              <a:t>Primarily </a:t>
            </a:r>
            <a:r>
              <a:rPr lang="en-US" dirty="0">
                <a:solidFill>
                  <a:srgbClr val="FF0000"/>
                </a:solidFill>
              </a:rPr>
              <a:t>Four architectural patterns </a:t>
            </a:r>
            <a:r>
              <a:rPr lang="en-US" dirty="0"/>
              <a:t>which are classified along two dimensions: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ML Model 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ML Model Prediction</a:t>
            </a:r>
          </a:p>
          <a:p>
            <a:endParaRPr lang="en-US" dirty="0"/>
          </a:p>
          <a:p>
            <a:r>
              <a:rPr lang="en-US" dirty="0"/>
              <a:t>For sake of simplicity disregard the third dimension - ML Model Type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denotes the type of machine learning algorithm such as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Supervised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Unsupervised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Semi-supervised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and </a:t>
            </a:r>
            <a:r>
              <a:rPr lang="en-US" dirty="0"/>
              <a:t>Reinforcement Learning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Model Training Patterns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Two ways to perform ML Model Training: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Offline learning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Online learning</a:t>
            </a:r>
          </a:p>
          <a:p>
            <a:endParaRPr lang="en-US" dirty="0"/>
          </a:p>
          <a:p>
            <a:r>
              <a:rPr lang="en-US" dirty="0"/>
              <a:t>Offline learning (aka batch or static learning)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model is trained on a set of already collected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After deploying to the production environment, the ML model remains constant until it re-trained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will see a lot of real-live data and becomes stale - ‘model decay’ and should be carefully monitored</a:t>
            </a:r>
          </a:p>
          <a:p>
            <a:endParaRPr lang="en-US" dirty="0"/>
          </a:p>
          <a:p>
            <a:r>
              <a:rPr lang="en-US" dirty="0"/>
              <a:t>Online learning (aka dynamic learning)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model is regularly being re-trained as new data arrives, e.g. as data streams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Usually the case for ML systems that use time-series data, such as sensor, or stock trading data to accommodate the temporal effects in the ML model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 </a:t>
            </a:r>
            <a:r>
              <a:rPr lang="en-IN" dirty="0"/>
              <a:t>Model </a:t>
            </a:r>
            <a:r>
              <a:rPr lang="en-IN" dirty="0" smtClean="0"/>
              <a:t>Prediction </a:t>
            </a:r>
            <a:r>
              <a:rPr lang="en-IN" dirty="0"/>
              <a:t>Patterns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Two modes to denote the mechanics of the ML model to makes </a:t>
            </a:r>
            <a:r>
              <a:rPr lang="en-US" dirty="0" smtClean="0"/>
              <a:t>predictions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Batch predictions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Real-time predictions</a:t>
            </a:r>
          </a:p>
          <a:p>
            <a:endParaRPr lang="en-US" dirty="0"/>
          </a:p>
          <a:p>
            <a:r>
              <a:rPr lang="en-US" dirty="0"/>
              <a:t>Batch predictions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deployed ML model makes a set of predictions based on historical input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sufficient for data that is not time-dependent, or when it is not critical to obtain real-time predictions as output</a:t>
            </a:r>
          </a:p>
          <a:p>
            <a:endParaRPr lang="en-US" dirty="0"/>
          </a:p>
          <a:p>
            <a:r>
              <a:rPr lang="en-US" dirty="0"/>
              <a:t>Real-time predictions (aka on-demand predictions)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Predictions are generated in real-time using the input data that is available at the time of the request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ML architecture </a:t>
            </a:r>
            <a:r>
              <a:rPr lang="en-IN" dirty="0" smtClean="0"/>
              <a:t>patterns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Forecast, Web-Service, Online Learning, and </a:t>
            </a:r>
            <a:r>
              <a:rPr lang="en-US" dirty="0" err="1"/>
              <a:t>AutoML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1600201"/>
            <a:ext cx="6477000" cy="485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Forecast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Widely </a:t>
            </a:r>
            <a:r>
              <a:rPr lang="en-US" dirty="0"/>
              <a:t>spread in academic research or data science education (e.g., </a:t>
            </a:r>
            <a:r>
              <a:rPr lang="en-US" dirty="0" err="1"/>
              <a:t>Kaggle</a:t>
            </a:r>
            <a:r>
              <a:rPr lang="en-US" dirty="0"/>
              <a:t> or </a:t>
            </a:r>
            <a:r>
              <a:rPr lang="en-US" dirty="0" err="1"/>
              <a:t>DataCamp</a:t>
            </a:r>
            <a:r>
              <a:rPr lang="en-US" dirty="0"/>
              <a:t>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used to experiment with ML algorithms and data as it is the easiest way to create a machine learning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not </a:t>
            </a:r>
            <a:r>
              <a:rPr lang="en-US" dirty="0"/>
              <a:t>very useful in an industry setting for production systems (e.g. mobile applications)</a:t>
            </a:r>
          </a:p>
          <a:p>
            <a:endParaRPr lang="en-US" dirty="0"/>
          </a:p>
          <a:p>
            <a:r>
              <a:rPr lang="en-US" dirty="0"/>
              <a:t>Usually involves steps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take an available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train the ML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run this model on another (mostly historical)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makes predictions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Web-Service (or Microservices)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385753" cy="5029199"/>
          </a:xfrm>
        </p:spPr>
        <p:txBody>
          <a:bodyPr/>
          <a:lstStyle/>
          <a:p>
            <a:r>
              <a:rPr lang="en-US" dirty="0"/>
              <a:t>The most commonly described deployment architecture for ML models</a:t>
            </a:r>
          </a:p>
          <a:p>
            <a:endParaRPr lang="en-US" dirty="0"/>
          </a:p>
          <a:p>
            <a:r>
              <a:rPr lang="en-US" dirty="0"/>
              <a:t>The web service takes input data and outputs a prediction for the input data points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is trained offline on historical data, but it uses real-live data to make predictions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remains constant until it is re-trained and re-deployed into the production system.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The difference from a forecast (batch predictions) is that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ML model runs near real-time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handles a single record at a time instead of processing all the data at once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Architecture for wrapping trained models as deployable services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0527" y="1756356"/>
            <a:ext cx="5895676" cy="441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Online Learning </a:t>
            </a:r>
            <a:r>
              <a:rPr lang="en-IN" dirty="0" smtClean="0"/>
              <a:t>(Real-time </a:t>
            </a:r>
            <a:r>
              <a:rPr lang="en-IN" dirty="0"/>
              <a:t>streaming </a:t>
            </a:r>
            <a:r>
              <a:rPr lang="en-IN" dirty="0" smtClean="0"/>
              <a:t>analytics)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071553" cy="51053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Confusing name because the core learning or ML model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training </a:t>
            </a:r>
            <a:r>
              <a:rPr lang="en-US" dirty="0"/>
              <a:t>is usually not performed on the live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call it incremental learning- term online learning is already established within the ML community</a:t>
            </a:r>
          </a:p>
          <a:p>
            <a:endParaRPr lang="en-US" dirty="0"/>
          </a:p>
          <a:p>
            <a:r>
              <a:rPr lang="en-US" dirty="0"/>
              <a:t>In this type of ML workflow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ML learning algorithm is continuously receiving a data stream, either as single data points or in small groups called mini-batches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System learns about new data on the fly as it arrives, so the ML model is incrementally being re-trained with new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Continually re-trained model is instantly available as a web service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Technically works well with the lambda architecture in big data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would typically run as a service on a Kubernetes cluster or similar</a:t>
            </a:r>
          </a:p>
          <a:p>
            <a:endParaRPr lang="en-US" dirty="0"/>
          </a:p>
          <a:p>
            <a:r>
              <a:rPr lang="en-US" dirty="0"/>
              <a:t>A big difficulty with the online learning system in production is that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bad data is entering the system, the ML model, as well as the whole system performance, will increasingly decline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Most </a:t>
            </a:r>
            <a:r>
              <a:rPr lang="en-US" dirty="0"/>
              <a:t>dynamic way to embed machine learning into a production system</a:t>
            </a:r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594" y="2514600"/>
            <a:ext cx="5772150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5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AutoML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38200" y="1756356"/>
            <a:ext cx="9652953" cy="4800599"/>
          </a:xfrm>
        </p:spPr>
        <p:txBody>
          <a:bodyPr/>
          <a:lstStyle/>
          <a:p>
            <a:r>
              <a:rPr lang="en-US" dirty="0" err="1" smtClean="0"/>
              <a:t>AutoML</a:t>
            </a:r>
            <a:r>
              <a:rPr lang="en-US" dirty="0" smtClean="0"/>
              <a:t> </a:t>
            </a:r>
            <a:r>
              <a:rPr lang="en-US" dirty="0"/>
              <a:t>is getting a lot of </a:t>
            </a:r>
            <a:r>
              <a:rPr lang="en-US" dirty="0" smtClean="0"/>
              <a:t>attention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considered </a:t>
            </a:r>
            <a:r>
              <a:rPr lang="en-US" dirty="0"/>
              <a:t>the next advance for enterprise ML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promises training ML models with minimal effort and without machine learning expertise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User needs to provide data, and the </a:t>
            </a:r>
            <a:r>
              <a:rPr lang="en-US" dirty="0" err="1"/>
              <a:t>AutoML</a:t>
            </a:r>
            <a:r>
              <a:rPr lang="en-US" dirty="0"/>
              <a:t> system automatically selects an ML algorithm and configures the selected algorithm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very experimental way to implement ML workflows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usually provided by big cloud providers, such as Google or MS Azure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Instead of updating the model, need to execute an entire ML model training pipeline in production that results in new models on the fly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Sophisticated </a:t>
            </a:r>
            <a:r>
              <a:rPr lang="en-US" dirty="0"/>
              <a:t>version of online learning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783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3180</TotalTime>
  <Words>740</Words>
  <Application>Microsoft Office PowerPoint</Application>
  <PresentationFormat>Widescreen</PresentationFormat>
  <Paragraphs>90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Different forms of ML workflows</vt:lpstr>
      <vt:lpstr>Different forms of ML workflows</vt:lpstr>
      <vt:lpstr>Model Training Patterns</vt:lpstr>
      <vt:lpstr> Model Prediction Patterns</vt:lpstr>
      <vt:lpstr>ML architecture patterns</vt:lpstr>
      <vt:lpstr>Forecast</vt:lpstr>
      <vt:lpstr>Web-Service (or Microservices)</vt:lpstr>
      <vt:lpstr>Online Learning (Real-time streaming analytics)</vt:lpstr>
      <vt:lpstr>AutoML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249</cp:revision>
  <dcterms:created xsi:type="dcterms:W3CDTF">2018-10-16T06:13:57Z</dcterms:created>
  <dcterms:modified xsi:type="dcterms:W3CDTF">2023-04-16T08:31:33Z</dcterms:modified>
</cp:coreProperties>
</file>

<file path=docProps/thumbnail.jpeg>
</file>